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82" r:id="rId5"/>
    <p:sldId id="281" r:id="rId6"/>
    <p:sldId id="283" r:id="rId7"/>
    <p:sldId id="284" r:id="rId8"/>
    <p:sldId id="273" r:id="rId9"/>
    <p:sldId id="285" r:id="rId10"/>
    <p:sldId id="286" r:id="rId11"/>
    <p:sldId id="287" r:id="rId12"/>
    <p:sldId id="275" r:id="rId13"/>
    <p:sldId id="277" r:id="rId14"/>
    <p:sldId id="279" r:id="rId15"/>
    <p:sldId id="280" r:id="rId16"/>
    <p:sldId id="278" r:id="rId17"/>
    <p:sldId id="268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8A"/>
    <a:srgbClr val="8B00BC"/>
    <a:srgbClr val="9900CC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281F-93B3-4E13-92AB-EAF6F04C050C}" type="datetimeFigureOut">
              <a:rPr lang="es-ES" smtClean="0"/>
              <a:t>14/07/2021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AC-8D3A-4F24-B05D-7CD91CA806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17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281F-93B3-4E13-92AB-EAF6F04C050C}" type="datetimeFigureOut">
              <a:rPr lang="es-ES" smtClean="0"/>
              <a:t>14/07/2021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AC-8D3A-4F24-B05D-7CD91CA806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178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281F-93B3-4E13-92AB-EAF6F04C050C}" type="datetimeFigureOut">
              <a:rPr lang="es-ES" smtClean="0"/>
              <a:t>14/07/2021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AC-8D3A-4F24-B05D-7CD91CA806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858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281F-93B3-4E13-92AB-EAF6F04C050C}" type="datetimeFigureOut">
              <a:rPr lang="es-ES" smtClean="0"/>
              <a:t>14/07/2021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AC-8D3A-4F24-B05D-7CD91CA806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783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281F-93B3-4E13-92AB-EAF6F04C050C}" type="datetimeFigureOut">
              <a:rPr lang="es-ES" smtClean="0"/>
              <a:t>14/07/2021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AC-8D3A-4F24-B05D-7CD91CA806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997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281F-93B3-4E13-92AB-EAF6F04C050C}" type="datetimeFigureOut">
              <a:rPr lang="es-ES" smtClean="0"/>
              <a:t>14/07/2021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AC-8D3A-4F24-B05D-7CD91CA806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9629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281F-93B3-4E13-92AB-EAF6F04C050C}" type="datetimeFigureOut">
              <a:rPr lang="es-ES" smtClean="0"/>
              <a:t>14/07/2021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AC-8D3A-4F24-B05D-7CD91CA806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2569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281F-93B3-4E13-92AB-EAF6F04C050C}" type="datetimeFigureOut">
              <a:rPr lang="es-ES" smtClean="0"/>
              <a:t>14/07/2021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AC-8D3A-4F24-B05D-7CD91CA806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234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281F-93B3-4E13-92AB-EAF6F04C050C}" type="datetimeFigureOut">
              <a:rPr lang="es-ES" smtClean="0"/>
              <a:t>14/07/2021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AC-8D3A-4F24-B05D-7CD91CA806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505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281F-93B3-4E13-92AB-EAF6F04C050C}" type="datetimeFigureOut">
              <a:rPr lang="es-ES" smtClean="0"/>
              <a:t>14/07/2021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AC-8D3A-4F24-B05D-7CD91CA806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045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3281F-93B3-4E13-92AB-EAF6F04C050C}" type="datetimeFigureOut">
              <a:rPr lang="es-ES" smtClean="0"/>
              <a:t>14/07/2021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AAC-8D3A-4F24-B05D-7CD91CA806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028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3281F-93B3-4E13-92AB-EAF6F04C050C}" type="datetimeFigureOut">
              <a:rPr lang="es-ES" smtClean="0"/>
              <a:t>14/07/2021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6AAAC-8D3A-4F24-B05D-7CD91CA8064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113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parogu@cruzroja.es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5872163"/>
            <a:ext cx="88519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83556" r="2659"/>
          <a:stretch/>
        </p:blipFill>
        <p:spPr>
          <a:xfrm>
            <a:off x="114324" y="4873842"/>
            <a:ext cx="8915352" cy="8698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5" y="62155"/>
            <a:ext cx="8408649" cy="38897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" y="350915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MI ENTORNO SE RECUPERA CONTIGO</a:t>
            </a:r>
          </a:p>
          <a:p>
            <a:pPr algn="ctr"/>
            <a:endParaRPr lang="es-ES" sz="4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2400" y="230190"/>
            <a:ext cx="8839200" cy="567986"/>
          </a:xfrm>
          <a:prstGeom prst="rect">
            <a:avLst/>
          </a:prstGeom>
          <a:solidFill>
            <a:srgbClr val="BE0C1C"/>
          </a:solidFill>
          <a:ln w="9525">
            <a:solidFill>
              <a:srgbClr val="BE0C1C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Datos sociodemográficos de las solicitudes</a:t>
            </a:r>
            <a:endParaRPr lang="es-ES" altLang="es-E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1" y="768579"/>
            <a:ext cx="8335478" cy="6251609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28600" y="200593"/>
            <a:ext cx="8839200" cy="567986"/>
          </a:xfrm>
          <a:prstGeom prst="rect">
            <a:avLst/>
          </a:prstGeom>
          <a:solidFill>
            <a:srgbClr val="BE0C1C"/>
          </a:solidFill>
          <a:ln w="9525">
            <a:solidFill>
              <a:srgbClr val="BE0C1C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Datos sociodemográficos de las solicitudes</a:t>
            </a:r>
            <a:endParaRPr lang="es-ES" altLang="es-E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5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1" y="1397660"/>
            <a:ext cx="7107198" cy="5330399"/>
          </a:xfr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" y="633730"/>
            <a:ext cx="8839200" cy="567986"/>
          </a:xfrm>
          <a:prstGeom prst="rect">
            <a:avLst/>
          </a:prstGeom>
          <a:solidFill>
            <a:srgbClr val="BE0C1C"/>
          </a:solidFill>
          <a:ln w="9525">
            <a:solidFill>
              <a:srgbClr val="BE0C1C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Datos sociodemográficos de las solicitudes</a:t>
            </a:r>
            <a:endParaRPr lang="es-ES" altLang="es-E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1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5" y="1443789"/>
            <a:ext cx="8295003" cy="4985885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8750" y="164453"/>
            <a:ext cx="8839200" cy="567986"/>
          </a:xfrm>
          <a:prstGeom prst="rect">
            <a:avLst/>
          </a:prstGeom>
          <a:solidFill>
            <a:srgbClr val="BE0C1C"/>
          </a:solidFill>
          <a:ln w="9525">
            <a:solidFill>
              <a:srgbClr val="BE0C1C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Servicios más demandados</a:t>
            </a:r>
            <a:endParaRPr lang="es-ES" altLang="es-E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066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638" y="1386038"/>
            <a:ext cx="8043712" cy="4790925"/>
          </a:xfrm>
        </p:spPr>
        <p:txBody>
          <a:bodyPr>
            <a:normAutofit fontScale="77500" lnSpcReduction="20000"/>
          </a:bodyPr>
          <a:lstStyle/>
          <a:p>
            <a:pPr lvl="0" algn="just"/>
            <a:r>
              <a:rPr lang="es-ES" dirty="0"/>
              <a:t>En cuanto a los resultados de familias que se han mudado o pretenden hacerlo en los próximos meses, tras un itinerario </a:t>
            </a:r>
            <a:r>
              <a:rPr lang="es-ES" dirty="0" err="1"/>
              <a:t>sociolaboral</a:t>
            </a:r>
            <a:r>
              <a:rPr lang="es-ES" dirty="0"/>
              <a:t>: </a:t>
            </a:r>
            <a:endParaRPr lang="es-ES" dirty="0" smtClean="0"/>
          </a:p>
          <a:p>
            <a:pPr lvl="0" algn="just"/>
            <a:r>
              <a:rPr lang="es-ES" dirty="0" smtClean="0"/>
              <a:t>Hemos </a:t>
            </a:r>
            <a:r>
              <a:rPr lang="es-ES" dirty="0"/>
              <a:t>conseguido el </a:t>
            </a:r>
            <a:r>
              <a:rPr lang="es-ES" b="1" dirty="0">
                <a:solidFill>
                  <a:srgbClr val="FF0000"/>
                </a:solidFill>
              </a:rPr>
              <a:t>cambio o perspectiva de cambio </a:t>
            </a:r>
            <a:r>
              <a:rPr lang="es-ES" dirty="0"/>
              <a:t>(tienen un itinerario que están desarrollando con los municipios) de </a:t>
            </a:r>
            <a:r>
              <a:rPr lang="es-ES" b="1" dirty="0">
                <a:solidFill>
                  <a:srgbClr val="FF0000"/>
                </a:solidFill>
              </a:rPr>
              <a:t>9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>
                <a:solidFill>
                  <a:srgbClr val="FF0000"/>
                </a:solidFill>
              </a:rPr>
              <a:t>familias en 6 </a:t>
            </a:r>
            <a:r>
              <a:rPr lang="es-ES" b="1" dirty="0" smtClean="0">
                <a:solidFill>
                  <a:srgbClr val="FF0000"/>
                </a:solidFill>
              </a:rPr>
              <a:t>meses Y EN UNA 2ª FASE, ACTUALMENTE TRABAJAMOS CON 16 FAMILIAS</a:t>
            </a:r>
            <a:r>
              <a:rPr lang="es-ES" dirty="0" smtClean="0"/>
              <a:t>. </a:t>
            </a:r>
            <a:r>
              <a:rPr lang="es-ES" dirty="0"/>
              <a:t>Esto supone el beneficio directo de un total de </a:t>
            </a:r>
            <a:r>
              <a:rPr lang="es-ES" dirty="0" smtClean="0"/>
              <a:t>23 personas en la primera </a:t>
            </a:r>
            <a:r>
              <a:rPr lang="es-ES" dirty="0" smtClean="0"/>
              <a:t>fase. </a:t>
            </a:r>
            <a:r>
              <a:rPr lang="es-ES" dirty="0"/>
              <a:t>Los perfiles de estas personas son: </a:t>
            </a:r>
            <a:endParaRPr lang="es-ES" dirty="0" smtClean="0"/>
          </a:p>
          <a:p>
            <a:pPr lvl="0" algn="just"/>
            <a:r>
              <a:rPr lang="es-ES" dirty="0" smtClean="0"/>
              <a:t>1 </a:t>
            </a:r>
            <a:r>
              <a:rPr lang="es-ES" dirty="0"/>
              <a:t>familia por </a:t>
            </a:r>
            <a:r>
              <a:rPr lang="es-ES" dirty="0" smtClean="0"/>
              <a:t>teletrabajo </a:t>
            </a:r>
            <a:r>
              <a:rPr lang="es-ES" dirty="0"/>
              <a:t>y el resto por emprendimiento: </a:t>
            </a:r>
            <a:endParaRPr lang="es-ES" dirty="0" smtClean="0"/>
          </a:p>
          <a:p>
            <a:pPr marL="1077913" lvl="0" indent="0" algn="just"/>
            <a:r>
              <a:rPr lang="es-ES" dirty="0"/>
              <a:t>E</a:t>
            </a:r>
            <a:r>
              <a:rPr lang="es-ES" dirty="0" smtClean="0"/>
              <a:t>mprendimiento </a:t>
            </a:r>
            <a:r>
              <a:rPr lang="es-ES" dirty="0"/>
              <a:t>en el sector agrícola, a través de acuerdos con el ayuntamiento, </a:t>
            </a:r>
            <a:endParaRPr lang="es-ES" dirty="0" smtClean="0"/>
          </a:p>
          <a:p>
            <a:pPr marL="1077913" lvl="0" indent="0" algn="just"/>
            <a:r>
              <a:rPr lang="es-ES" dirty="0"/>
              <a:t>E</a:t>
            </a:r>
            <a:r>
              <a:rPr lang="es-ES" dirty="0" smtClean="0"/>
              <a:t>mprendimiento </a:t>
            </a:r>
            <a:r>
              <a:rPr lang="es-ES" dirty="0"/>
              <a:t>en el sector de la artesanía y en el </a:t>
            </a:r>
            <a:r>
              <a:rPr lang="es-ES" dirty="0" smtClean="0"/>
              <a:t>calzado</a:t>
            </a:r>
            <a:r>
              <a:rPr lang="es-ES" dirty="0"/>
              <a:t> </a:t>
            </a:r>
            <a:r>
              <a:rPr lang="es-ES" dirty="0" smtClean="0"/>
              <a:t>y el mundo textil</a:t>
            </a:r>
          </a:p>
          <a:p>
            <a:pPr marL="1077913" lvl="0" indent="0" algn="just"/>
            <a:r>
              <a:rPr lang="es-ES" dirty="0"/>
              <a:t>O</a:t>
            </a:r>
            <a:r>
              <a:rPr lang="es-ES" dirty="0" smtClean="0"/>
              <a:t>tra </a:t>
            </a:r>
            <a:r>
              <a:rPr lang="es-ES" dirty="0"/>
              <a:t>en el sector de chapa y pintura. </a:t>
            </a:r>
            <a:endParaRPr lang="es-ES" dirty="0" smtClean="0"/>
          </a:p>
          <a:p>
            <a:pPr lvl="0" algn="just"/>
            <a:r>
              <a:rPr lang="es-ES" dirty="0" smtClean="0"/>
              <a:t>Vienen de Málaga (3), Valencia (1), Castellón (1), Canarias (1), Madrid (1), Galicia (1), Cádiz (1)</a:t>
            </a: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8750" y="164453"/>
            <a:ext cx="8839200" cy="567986"/>
          </a:xfrm>
          <a:prstGeom prst="rect">
            <a:avLst/>
          </a:prstGeom>
          <a:solidFill>
            <a:srgbClr val="BE0C1C"/>
          </a:solidFill>
          <a:ln w="9525">
            <a:solidFill>
              <a:srgbClr val="BE0C1C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Perfil de las familias que repueblan</a:t>
            </a:r>
            <a:endParaRPr lang="es-ES" altLang="es-E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9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253"/>
            <a:ext cx="9150416" cy="6862812"/>
          </a:xfrm>
        </p:spPr>
      </p:pic>
    </p:spTree>
    <p:extLst>
      <p:ext uri="{BB962C8B-B14F-4D97-AF65-F5344CB8AC3E}">
        <p14:creationId xmlns:p14="http://schemas.microsoft.com/office/powerpoint/2010/main" val="4191690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7634" y="1260910"/>
            <a:ext cx="8204066" cy="5399772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Respuesta muy </a:t>
            </a:r>
            <a:r>
              <a:rPr lang="es-ES" b="1" dirty="0" smtClean="0">
                <a:solidFill>
                  <a:srgbClr val="FF0000"/>
                </a:solidFill>
              </a:rPr>
              <a:t>rápida y positiva </a:t>
            </a:r>
            <a:r>
              <a:rPr lang="es-ES" dirty="0" smtClean="0"/>
              <a:t>por parte de los </a:t>
            </a:r>
            <a:r>
              <a:rPr lang="es-ES" b="1" dirty="0" smtClean="0">
                <a:solidFill>
                  <a:srgbClr val="FF0000"/>
                </a:solidFill>
              </a:rPr>
              <a:t>ayuntamientos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Gran </a:t>
            </a:r>
            <a:r>
              <a:rPr lang="es-ES" b="1" dirty="0" smtClean="0">
                <a:solidFill>
                  <a:srgbClr val="FF0000"/>
                </a:solidFill>
              </a:rPr>
              <a:t>predisposición</a:t>
            </a:r>
            <a:r>
              <a:rPr lang="es-ES" dirty="0" smtClean="0"/>
              <a:t> a poder reunirse con las potenciales familias.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FF0000"/>
                </a:solidFill>
              </a:rPr>
              <a:t>Trato cercano y confianza mutua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Situación pandémica actual beneficia el modelo y </a:t>
            </a:r>
            <a:r>
              <a:rPr lang="es-ES" b="1" dirty="0" smtClean="0">
                <a:solidFill>
                  <a:srgbClr val="FF0000"/>
                </a:solidFill>
              </a:rPr>
              <a:t>tema de actualidad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FF0000"/>
                </a:solidFill>
              </a:rPr>
              <a:t>Diversidad e identidad </a:t>
            </a:r>
            <a:r>
              <a:rPr lang="es-ES" dirty="0" smtClean="0"/>
              <a:t>de cada uno de los pueblos</a:t>
            </a:r>
          </a:p>
          <a:p>
            <a:endParaRPr lang="es-E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29873" y="212580"/>
            <a:ext cx="8839200" cy="567986"/>
          </a:xfrm>
          <a:prstGeom prst="rect">
            <a:avLst/>
          </a:prstGeom>
          <a:solidFill>
            <a:srgbClr val="BE0C1C"/>
          </a:solidFill>
          <a:ln w="9525">
            <a:solidFill>
              <a:srgbClr val="BE0C1C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sz="3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Fortalezas del modelo</a:t>
            </a:r>
            <a:endParaRPr lang="es-ES" altLang="es-E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0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7072" y="1353987"/>
            <a:ext cx="8484802" cy="5114190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Información sobre </a:t>
            </a:r>
            <a:r>
              <a:rPr lang="es-ES" b="1" dirty="0" smtClean="0"/>
              <a:t>ayudas al emprendimiento y unificación </a:t>
            </a:r>
            <a:r>
              <a:rPr lang="es-ES" dirty="0" smtClean="0"/>
              <a:t>de los recursos. Trámites administrativos (</a:t>
            </a:r>
            <a:r>
              <a:rPr lang="es-ES" dirty="0" err="1" smtClean="0"/>
              <a:t>ej</a:t>
            </a:r>
            <a:r>
              <a:rPr lang="es-ES" dirty="0" smtClean="0"/>
              <a:t> colegio).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Solicitudes con </a:t>
            </a:r>
            <a:r>
              <a:rPr lang="es-ES" b="1" dirty="0" smtClean="0"/>
              <a:t>proyectos poco viables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dirty="0" smtClean="0"/>
              <a:t>Base de </a:t>
            </a:r>
            <a:r>
              <a:rPr lang="es-ES" b="1" dirty="0" smtClean="0"/>
              <a:t>viviendas en alquiler y venta </a:t>
            </a:r>
            <a:r>
              <a:rPr lang="es-ES" dirty="0" smtClean="0"/>
              <a:t>accesible y fácil de consultar: fomentar el mercado de viviendas en alquiler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b="1" dirty="0" smtClean="0"/>
              <a:t>Temporalidad</a:t>
            </a:r>
            <a:r>
              <a:rPr lang="es-ES" dirty="0" smtClean="0"/>
              <a:t>: proyectos a largo plazo con un trabajo de seguimiento constante.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s-ES" dirty="0" smtClean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s-ES" b="1" dirty="0"/>
              <a:t>Mentalidad urbana </a:t>
            </a:r>
            <a:r>
              <a:rPr lang="es-ES" dirty="0"/>
              <a:t>(No querer alejarse demasiado de la </a:t>
            </a:r>
            <a:r>
              <a:rPr lang="es-ES" dirty="0" err="1" smtClean="0"/>
              <a:t>ciudad,Forma</a:t>
            </a:r>
            <a:r>
              <a:rPr lang="es-ES" dirty="0" smtClean="0"/>
              <a:t> </a:t>
            </a:r>
            <a:r>
              <a:rPr lang="es-ES" dirty="0"/>
              <a:t>subjetiva de valorar el uso del </a:t>
            </a:r>
            <a:r>
              <a:rPr lang="es-ES" dirty="0" err="1" smtClean="0"/>
              <a:t>tiempo,Inmediatez</a:t>
            </a:r>
            <a:r>
              <a:rPr lang="es-ES" dirty="0" smtClean="0"/>
              <a:t> </a:t>
            </a:r>
            <a:r>
              <a:rPr lang="es-ES" dirty="0"/>
              <a:t>del cambio.</a:t>
            </a:r>
          </a:p>
          <a:p>
            <a:pPr algn="just"/>
            <a:endParaRPr lang="es-ES" dirty="0" smtClean="0"/>
          </a:p>
          <a:p>
            <a:endParaRPr lang="es-E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29873" y="212580"/>
            <a:ext cx="8839200" cy="567986"/>
          </a:xfrm>
          <a:prstGeom prst="rect">
            <a:avLst/>
          </a:prstGeom>
          <a:solidFill>
            <a:srgbClr val="BE0C1C"/>
          </a:solidFill>
          <a:ln w="9525">
            <a:solidFill>
              <a:srgbClr val="BE0C1C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3600" b="1" dirty="0">
                <a:solidFill>
                  <a:schemeClr val="bg1"/>
                </a:solidFill>
              </a:rPr>
              <a:t>Retos en los procesos de repoblación</a:t>
            </a:r>
            <a:endParaRPr lang="es-ES" altLang="es-ES" sz="3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777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5872163"/>
            <a:ext cx="8851900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83556" r="2659"/>
          <a:stretch/>
        </p:blipFill>
        <p:spPr>
          <a:xfrm>
            <a:off x="114324" y="4873842"/>
            <a:ext cx="8915352" cy="86989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75" y="62155"/>
            <a:ext cx="8408649" cy="388971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2847116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¡Muchas gracias!</a:t>
            </a:r>
          </a:p>
          <a:p>
            <a:pPr algn="ctr"/>
            <a:endParaRPr lang="es-ES_tradnl" sz="3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  <a:p>
            <a:pPr algn="ctr"/>
            <a:r>
              <a:rPr lang="es-ES_tradnl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Email: </a:t>
            </a:r>
            <a:r>
              <a:rPr lang="es-ES_tradnl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hlinkClick r:id="rId5"/>
              </a:rPr>
              <a:t>parogu@cruzroja.es</a:t>
            </a:r>
            <a:endParaRPr lang="es-ES_tradnl" sz="3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8750" y="965369"/>
            <a:ext cx="8839200" cy="4671951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s-ES" sz="1800" dirty="0" smtClean="0"/>
              <a:t>Con el </a:t>
            </a:r>
            <a:r>
              <a:rPr lang="es-ES" sz="1800" b="1" dirty="0" smtClean="0"/>
              <a:t>proyecto piloto </a:t>
            </a:r>
            <a:r>
              <a:rPr lang="es-ES" sz="1800" b="1" dirty="0" smtClean="0">
                <a:solidFill>
                  <a:srgbClr val="FF0000"/>
                </a:solidFill>
              </a:rPr>
              <a:t>“Mi </a:t>
            </a:r>
            <a:r>
              <a:rPr lang="es-ES" sz="1800" b="1" dirty="0">
                <a:solidFill>
                  <a:srgbClr val="FF0000"/>
                </a:solidFill>
              </a:rPr>
              <a:t>entorno se recupera contigo</a:t>
            </a:r>
            <a:r>
              <a:rPr lang="es-ES" sz="1800" b="1" dirty="0"/>
              <a:t>” </a:t>
            </a:r>
            <a:r>
              <a:rPr lang="es-ES" sz="1800" dirty="0" smtClean="0"/>
              <a:t>queremos revitalizar el tejido económico y social de los pueblos, repoblando, haciendo partícipes a todos los actores implicados: familias, empresas, administración y entidades locales </a:t>
            </a:r>
            <a:r>
              <a:rPr lang="es-ES" sz="1800" dirty="0"/>
              <a:t>y, en general, a la </a:t>
            </a:r>
            <a:r>
              <a:rPr lang="es-ES" sz="1800" dirty="0" smtClean="0"/>
              <a:t>sociedad rural.</a:t>
            </a:r>
            <a:endParaRPr lang="es-ES" sz="1800" dirty="0"/>
          </a:p>
          <a:p>
            <a:endParaRPr lang="es-ES" dirty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158750" y="147807"/>
            <a:ext cx="88392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8750" y="224007"/>
            <a:ext cx="8839200" cy="567986"/>
          </a:xfrm>
          <a:prstGeom prst="rect">
            <a:avLst/>
          </a:prstGeom>
          <a:solidFill>
            <a:srgbClr val="BE0C1C"/>
          </a:solidFill>
          <a:ln w="9525">
            <a:solidFill>
              <a:srgbClr val="BE0C1C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1. Objetivo y alcance</a:t>
            </a:r>
            <a:endParaRPr lang="es-ES" altLang="es-E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80398" y="2665372"/>
            <a:ext cx="2382982" cy="2170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Inserción de personas: </a:t>
            </a:r>
            <a:r>
              <a:rPr lang="es-E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Emprendimiento, </a:t>
            </a:r>
            <a:r>
              <a:rPr lang="es-E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Nichos </a:t>
            </a:r>
            <a:r>
              <a:rPr lang="es-E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laborales no cubiertos, </a:t>
            </a:r>
            <a:r>
              <a:rPr lang="es-E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Empleo </a:t>
            </a:r>
            <a:r>
              <a:rPr lang="es-ES" sz="1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verde</a:t>
            </a:r>
            <a:endParaRPr lang="es-ES" sz="1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8" name="Elipse 7"/>
          <p:cNvSpPr/>
          <p:nvPr/>
        </p:nvSpPr>
        <p:spPr>
          <a:xfrm>
            <a:off x="2310708" y="4365375"/>
            <a:ext cx="2382982" cy="2170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Empresas del ámbito rural: </a:t>
            </a:r>
            <a:r>
              <a:rPr lang="es-E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Responsabilidad social corporativa, crear redes de apoyo </a:t>
            </a:r>
            <a:endParaRPr lang="es-ES" sz="1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4100484" y="2264298"/>
            <a:ext cx="2382982" cy="21705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Entidades del mundo rural: </a:t>
            </a:r>
            <a:r>
              <a:rPr lang="es-ES" sz="1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Trabajamos en red</a:t>
            </a:r>
            <a:endParaRPr lang="es-ES" sz="1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370320" y="3769360"/>
            <a:ext cx="2601941" cy="25509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Administración Pública, provincial y local: </a:t>
            </a:r>
            <a:endParaRPr lang="es-ES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s-ES" sz="1600" dirty="0" smtClean="0"/>
              <a:t>articular </a:t>
            </a:r>
            <a:r>
              <a:rPr lang="es-ES" sz="1600" dirty="0"/>
              <a:t>políticas activas de recuperación poblacional</a:t>
            </a:r>
            <a:endParaRPr lang="es-ES" sz="16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1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158750" y="147807"/>
            <a:ext cx="883920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8750" y="224007"/>
            <a:ext cx="8839200" cy="567986"/>
          </a:xfrm>
          <a:prstGeom prst="rect">
            <a:avLst/>
          </a:prstGeom>
          <a:solidFill>
            <a:srgbClr val="BE0C1C"/>
          </a:solidFill>
          <a:ln w="9525">
            <a:solidFill>
              <a:srgbClr val="BE0C1C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altLang="es-E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1. Objetivo y alcance</a:t>
            </a:r>
            <a:endParaRPr lang="es-ES" altLang="es-E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8" y="1462644"/>
            <a:ext cx="7838983" cy="44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88091" cy="1136415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Pueblos en los que hemos intervenido</a:t>
            </a:r>
            <a:endParaRPr lang="es-ES" dirty="0"/>
          </a:p>
        </p:txBody>
      </p:sp>
      <p:pic>
        <p:nvPicPr>
          <p:cNvPr id="1026" name="Picture 2" descr="Black and Orange Gantt Chart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3" b="32455"/>
          <a:stretch>
            <a:fillRect/>
          </a:stretch>
        </p:blipFill>
        <p:spPr bwMode="auto">
          <a:xfrm>
            <a:off x="537301" y="2170447"/>
            <a:ext cx="8074301" cy="335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937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0" y="452385"/>
            <a:ext cx="8495282" cy="6006165"/>
          </a:xfrm>
        </p:spPr>
      </p:pic>
    </p:spTree>
    <p:extLst>
      <p:ext uri="{BB962C8B-B14F-4D97-AF65-F5344CB8AC3E}">
        <p14:creationId xmlns:p14="http://schemas.microsoft.com/office/powerpoint/2010/main" val="581376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7280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49" y="231006"/>
            <a:ext cx="8444564" cy="6333423"/>
          </a:xfrm>
        </p:spPr>
      </p:pic>
    </p:spTree>
    <p:extLst>
      <p:ext uri="{BB962C8B-B14F-4D97-AF65-F5344CB8AC3E}">
        <p14:creationId xmlns:p14="http://schemas.microsoft.com/office/powerpoint/2010/main" val="362167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76" y="295208"/>
            <a:ext cx="7777573" cy="6284417"/>
          </a:xfrm>
        </p:spPr>
      </p:pic>
    </p:spTree>
    <p:extLst>
      <p:ext uri="{BB962C8B-B14F-4D97-AF65-F5344CB8AC3E}">
        <p14:creationId xmlns:p14="http://schemas.microsoft.com/office/powerpoint/2010/main" val="241185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2400" y="230190"/>
            <a:ext cx="8839200" cy="567986"/>
          </a:xfrm>
          <a:prstGeom prst="rect">
            <a:avLst/>
          </a:prstGeom>
          <a:solidFill>
            <a:srgbClr val="BE0C1C"/>
          </a:solidFill>
          <a:ln w="9525">
            <a:solidFill>
              <a:srgbClr val="BE0C1C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altLang="es-ES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Datos sociodemográficos de las solicitudes</a:t>
            </a:r>
            <a:endParaRPr lang="es-ES" altLang="es-ES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936056"/>
            <a:ext cx="7652084" cy="57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338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3756</TotalTime>
  <Words>417</Words>
  <Application>Microsoft Office PowerPoint</Application>
  <PresentationFormat>Presentación en pantalla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Britannic Bold</vt:lpstr>
      <vt:lpstr>Calibri</vt:lpstr>
      <vt:lpstr>Calibri Light</vt:lpstr>
      <vt:lpstr>Times</vt:lpstr>
      <vt:lpstr>Wingdings</vt:lpstr>
      <vt:lpstr>Tema de Office</vt:lpstr>
      <vt:lpstr>Presentación de PowerPoint</vt:lpstr>
      <vt:lpstr>Presentación de PowerPoint</vt:lpstr>
      <vt:lpstr>Presentación de PowerPoint</vt:lpstr>
      <vt:lpstr>Pueblos en los que hemos intervenido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29000-IS Paula Rodríguez Guzmán</cp:lastModifiedBy>
  <cp:revision>166</cp:revision>
  <dcterms:created xsi:type="dcterms:W3CDTF">2021-01-22T15:57:44Z</dcterms:created>
  <dcterms:modified xsi:type="dcterms:W3CDTF">2021-07-14T06:42:55Z</dcterms:modified>
</cp:coreProperties>
</file>